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  <p:embeddedFont>
      <p:font typeface="Roboto Light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Ligh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Light-italic.fntdata"/><Relationship Id="rId30" Type="http://schemas.openxmlformats.org/officeDocument/2006/relationships/font" Target="fonts/RobotoLigh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RobotoLigh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a4c3c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a4c3c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2ca4c3d5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d2ca4c3d5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2ca4c3d5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d2ca4c3d5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2ca4c3c0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2ca4c3c0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2ca4c3c0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d2ca4c3c0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2ca4c3c0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d2ca4c3c0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d2ca4c3c0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d2ca4c3c0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2ca4c3c0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d2ca4c3c0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2ca4c3c07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2ca4c3c07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2ca4c3c07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2ca4c3c07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d2ca4c3c0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d2ca4c3c0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2ca4c3c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2ca4c3c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ca4c3c0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ca4c3c0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2ca4c3c0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2ca4c3c0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2ca4c3c0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2ca4c3c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2ca4c3c0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2ca4c3c0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2ca4c3c0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2ca4c3c0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2ca4c3c0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2ca4c3c0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Light"/>
              <a:buChar char="●"/>
              <a:defRPr sz="1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●"/>
              <a:defRPr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●"/>
              <a:defRPr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○"/>
              <a:defRPr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Light"/>
              <a:buChar char="■"/>
              <a:defRPr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hyperlink" Target="https://www.collegematchla.or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hyperlink" Target="https://www.icut.org/uploads/cms/nav-58-5b7450df626ae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icut.org/uploads/cms/nav-58-5b7450df626ae.pdf" TargetMode="External"/><Relationship Id="rId4" Type="http://schemas.openxmlformats.org/officeDocument/2006/relationships/hyperlink" Target="https://www.insidehighered.com/admissions/article/2018/04/16/study-finds-undermatching-remains-major-problem-especially-black" TargetMode="External"/><Relationship Id="rId5" Type="http://schemas.openxmlformats.org/officeDocument/2006/relationships/hyperlink" Target="https://www.chalkbeat.org/2019/5/31/21121043/the-college-board-tried-a-simple-cheap-research-backed-way-to-push-low-income-kids-into-better-colle" TargetMode="External"/><Relationship Id="rId6" Type="http://schemas.openxmlformats.org/officeDocument/2006/relationships/hyperlink" Target="https://www.the74million.org/article/a-students-view-how-to-find-the-college-thats-the-right-fit-for-you-even-during-a-pandemic/" TargetMode="External"/><Relationship Id="rId7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cfwvconnect.com/request-resources/wp-content/uploads/2020/07/Admission-101-Full.pdf" TargetMode="External"/><Relationship Id="rId4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hyperlink" Target="https://www.insidehighered.com/admissions/article/2018/04/16/study-finds-undermatching-remains-major-problem-especially-bla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68675" y="1850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Guides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864600" y="1400700"/>
            <a:ext cx="4842600" cy="23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Use these discussion guides to generate awareness, understanding, and potential solutions to critical issues in college access.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They can be used with a wide variety of stakeholders ranging from students to educators to parents to community leaders.</a:t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>
            <a:off x="3579750" y="1057500"/>
            <a:ext cx="0" cy="28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336300" y="4519775"/>
            <a:ext cx="8471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This slide is intended primarily for the discussion leader. You may want to </a:t>
            </a:r>
            <a:r>
              <a:rPr lang="en" sz="1100">
                <a:highlight>
                  <a:srgbClr val="FFFF00"/>
                </a:highlight>
                <a:latin typeface="Roboto Light"/>
                <a:ea typeface="Roboto Light"/>
                <a:cs typeface="Roboto Light"/>
                <a:sym typeface="Roboto Light"/>
              </a:rPr>
              <a:t>delete</a:t>
            </a: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 this slide before presenting to the discussion group. 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1808100" y="859225"/>
            <a:ext cx="552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What’s the Impact?</a:t>
            </a:r>
            <a:endParaRPr sz="3620"/>
          </a:p>
        </p:txBody>
      </p:sp>
      <p:sp>
        <p:nvSpPr>
          <p:cNvPr id="123" name="Google Shape;123;p22"/>
          <p:cNvSpPr txBox="1"/>
          <p:nvPr/>
        </p:nvSpPr>
        <p:spPr>
          <a:xfrm>
            <a:off x="1808100" y="1547250"/>
            <a:ext cx="6665700" cy="27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Match:</a:t>
            </a:r>
            <a:r>
              <a:rPr lang="en" sz="26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26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 Light"/>
              <a:buChar char="●"/>
            </a:pP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Students who attend elite colleges — even if they are a stretch for them academically — are more likely to graduate. </a:t>
            </a:r>
            <a:endParaRPr sz="21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100"/>
              <a:buFont typeface="Roboto Light"/>
              <a:buChar char="●"/>
            </a:pP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Talent is equally distributed but opportunity is not. Only 3% of students at the most selective colleges come from low-income families. </a:t>
            </a:r>
            <a:endParaRPr sz="21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2"/>
          <p:cNvSpPr txBox="1"/>
          <p:nvPr/>
        </p:nvSpPr>
        <p:spPr>
          <a:xfrm>
            <a:off x="3057500" y="4671675"/>
            <a:ext cx="593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Sources: Crossing the Finish Line by Bowen et al; </a:t>
            </a:r>
            <a:r>
              <a:rPr lang="en" sz="1000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4"/>
              </a:rPr>
              <a:t>https://www.collegematchla.org</a:t>
            </a: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1808100" y="859225"/>
            <a:ext cx="552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What’s the Impact?</a:t>
            </a:r>
            <a:endParaRPr sz="3620"/>
          </a:p>
        </p:txBody>
      </p:sp>
      <p:sp>
        <p:nvSpPr>
          <p:cNvPr id="131" name="Google Shape;131;p23"/>
          <p:cNvSpPr txBox="1"/>
          <p:nvPr/>
        </p:nvSpPr>
        <p:spPr>
          <a:xfrm>
            <a:off x="1808100" y="1547250"/>
            <a:ext cx="6665700" cy="1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Fit</a:t>
            </a:r>
            <a:r>
              <a:rPr b="1"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lang="en" sz="26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26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 Light"/>
              <a:buChar char="●"/>
            </a:pP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Fit and student satisfaction are closely linked</a:t>
            </a:r>
            <a:endParaRPr sz="21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100"/>
              <a:buFont typeface="Roboto Light"/>
              <a:buChar char="●"/>
            </a:pP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Student satisfaction is a strong indicator of whether or not a student will ultimately graduate. </a:t>
            </a:r>
            <a:endParaRPr sz="21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 txBox="1"/>
          <p:nvPr/>
        </p:nvSpPr>
        <p:spPr>
          <a:xfrm>
            <a:off x="3057500" y="4671675"/>
            <a:ext cx="593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Source: </a:t>
            </a:r>
            <a:r>
              <a:rPr lang="en" sz="1000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4"/>
              </a:rPr>
              <a:t>https://www.icut.org/uploads/cms/nav-58-5b7450df626ae.pdf</a:t>
            </a: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1851600" y="1927550"/>
            <a:ext cx="6495000" cy="24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In short, Match and Fit affect </a:t>
            </a:r>
            <a:br>
              <a:rPr lang="en" sz="3200">
                <a:solidFill>
                  <a:schemeClr val="dk1"/>
                </a:solidFill>
              </a:rPr>
            </a:br>
            <a:r>
              <a:rPr lang="en" sz="3200">
                <a:solidFill>
                  <a:schemeClr val="dk1"/>
                </a:solidFill>
              </a:rPr>
              <a:t>college success rates.</a:t>
            </a:r>
            <a:endParaRPr sz="3200"/>
          </a:p>
        </p:txBody>
      </p:sp>
      <p:pic>
        <p:nvPicPr>
          <p:cNvPr id="139" name="Google Shape;13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693150" y="1830475"/>
            <a:ext cx="36177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Questions</a:t>
            </a:r>
            <a:endParaRPr/>
          </a:p>
        </p:txBody>
      </p:sp>
      <p:sp>
        <p:nvSpPr>
          <p:cNvPr id="145" name="Google Shape;145;p25"/>
          <p:cNvSpPr txBox="1"/>
          <p:nvPr>
            <p:ph idx="2" type="body"/>
          </p:nvPr>
        </p:nvSpPr>
        <p:spPr>
          <a:xfrm>
            <a:off x="4939500" y="78102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do you think students “undermatch” when it comes to choosing programs that align with their abilities?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some factors students should consider when determining if a college is a fit?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some they should ignore?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How can we help improve student match and fit? </a:t>
            </a:r>
            <a:endParaRPr/>
          </a:p>
        </p:txBody>
      </p:sp>
      <p:pic>
        <p:nvPicPr>
          <p:cNvPr id="146" name="Google Shape;14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2030350" y="604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Homework</a:t>
            </a:r>
            <a:endParaRPr sz="3620"/>
          </a:p>
        </p:txBody>
      </p:sp>
      <p:sp>
        <p:nvSpPr>
          <p:cNvPr id="152" name="Google Shape;152;p26"/>
          <p:cNvSpPr txBox="1"/>
          <p:nvPr/>
        </p:nvSpPr>
        <p:spPr>
          <a:xfrm>
            <a:off x="2030350" y="1468825"/>
            <a:ext cx="6486900" cy="30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Roboto"/>
                <a:ea typeface="Roboto"/>
                <a:cs typeface="Roboto"/>
                <a:sym typeface="Roboto"/>
              </a:rPr>
              <a:t>Read the following materials:</a:t>
            </a:r>
            <a:endParaRPr b="1" sz="2300"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Roboto Light"/>
              <a:buAutoNum type="arabicPeriod"/>
            </a:pPr>
            <a:r>
              <a:rPr lang="en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3"/>
              </a:rPr>
              <a:t>Independent Colleges and Universities of Texas: College Fit Issue Brief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Roboto Light"/>
              <a:buAutoNum type="arabicPeriod"/>
            </a:pPr>
            <a:r>
              <a:rPr lang="en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4"/>
              </a:rPr>
              <a:t>Inside Higher Ed: The Missing Black Students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Roboto Light"/>
              <a:buAutoNum type="arabicPeriod"/>
            </a:pPr>
            <a:r>
              <a:rPr lang="en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5"/>
              </a:rPr>
              <a:t>Chalkbeat: The College Board Tried a Simple, Cheap, Research-Backed Way to Push Low-Income Kids Into Better Colleges. It Didn’t Work. 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Roboto Light"/>
              <a:buAutoNum type="arabicPeriod"/>
            </a:pPr>
            <a:r>
              <a:rPr lang="en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6"/>
              </a:rPr>
              <a:t>The 74: A Student’s View: How to Find the College That’s the Right Fit </a:t>
            </a:r>
            <a:endParaRPr sz="2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Roboto"/>
                <a:ea typeface="Roboto"/>
                <a:cs typeface="Roboto"/>
                <a:sym typeface="Roboto"/>
              </a:rPr>
              <a:t>Write down your thoughts or observations.</a:t>
            </a:r>
            <a:r>
              <a:rPr lang="en" sz="2300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2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Light"/>
                <a:ea typeface="Roboto Light"/>
                <a:cs typeface="Roboto Light"/>
                <a:sym typeface="Roboto Light"/>
              </a:rPr>
              <a:t>Bring them with you for Part 2 of this discussion on </a:t>
            </a:r>
            <a:r>
              <a:rPr lang="en">
                <a:highlight>
                  <a:srgbClr val="FFFF00"/>
                </a:highlight>
                <a:latin typeface="Roboto Light"/>
                <a:ea typeface="Roboto Light"/>
                <a:cs typeface="Roboto Light"/>
                <a:sym typeface="Roboto Light"/>
              </a:rPr>
              <a:t>&lt;Insert Date/Time&gt;</a:t>
            </a:r>
            <a:endParaRPr>
              <a:highlight>
                <a:srgbClr val="FFFF00"/>
              </a:highlight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53" name="Google Shape;153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</a:t>
            </a:r>
            <a:endParaRPr/>
          </a:p>
        </p:txBody>
      </p:sp>
      <p:pic>
        <p:nvPicPr>
          <p:cNvPr id="159" name="Google Shape;15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693150" y="1830475"/>
            <a:ext cx="36177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Questions</a:t>
            </a:r>
            <a:endParaRPr/>
          </a:p>
        </p:txBody>
      </p:sp>
      <p:sp>
        <p:nvSpPr>
          <p:cNvPr id="165" name="Google Shape;165;p28"/>
          <p:cNvSpPr txBox="1"/>
          <p:nvPr>
            <p:ph idx="2" type="body"/>
          </p:nvPr>
        </p:nvSpPr>
        <p:spPr>
          <a:xfrm>
            <a:off x="4939500" y="8570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Did anything you read or learned about this issue surprise you?</a:t>
            </a:r>
            <a:endParaRPr sz="1600"/>
          </a:p>
          <a:p>
            <a:pPr indent="-33020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After having time to reflect, can you identify additional possible causes of undermatching?</a:t>
            </a:r>
            <a:endParaRPr sz="1600"/>
          </a:p>
          <a:p>
            <a:pPr indent="-33020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What do you think are the most important factors to consider for finding a college that fits?</a:t>
            </a:r>
            <a:endParaRPr sz="1600"/>
          </a:p>
          <a:p>
            <a:pPr indent="-330200" lvl="0" marL="45720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What are some additional ways we can help improve match and fit?</a:t>
            </a:r>
            <a:endParaRPr sz="1600"/>
          </a:p>
        </p:txBody>
      </p:sp>
      <p:pic>
        <p:nvPicPr>
          <p:cNvPr id="166" name="Google Shape;16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712150" y="1403175"/>
            <a:ext cx="36177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</a:t>
            </a:r>
            <a:endParaRPr/>
          </a:p>
        </p:txBody>
      </p:sp>
      <p:sp>
        <p:nvSpPr>
          <p:cNvPr id="172" name="Google Shape;172;p29"/>
          <p:cNvSpPr txBox="1"/>
          <p:nvPr>
            <p:ph idx="2" type="body"/>
          </p:nvPr>
        </p:nvSpPr>
        <p:spPr>
          <a:xfrm>
            <a:off x="4939500" y="8570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" sz="1600"/>
              <a:t>CFWV’s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Admissions 101 Guide</a:t>
            </a:r>
            <a:r>
              <a:rPr lang="en" sz="1600"/>
              <a:t> offers several resources to help students identify programs and colleges that are a good fit.</a:t>
            </a:r>
            <a:endParaRPr sz="1600"/>
          </a:p>
        </p:txBody>
      </p:sp>
      <p:pic>
        <p:nvPicPr>
          <p:cNvPr id="173" name="Google Shape;17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type="title"/>
          </p:nvPr>
        </p:nvSpPr>
        <p:spPr>
          <a:xfrm>
            <a:off x="541225" y="1517125"/>
            <a:ext cx="36177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79" name="Google Shape;179;p30"/>
          <p:cNvSpPr txBox="1"/>
          <p:nvPr>
            <p:ph idx="2" type="body"/>
          </p:nvPr>
        </p:nvSpPr>
        <p:spPr>
          <a:xfrm>
            <a:off x="4939500" y="8570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What steps do we want to take to address this issue? If any?</a:t>
            </a:r>
            <a:endParaRPr sz="1600"/>
          </a:p>
          <a:p>
            <a:pPr indent="-330200" lvl="0" marL="45720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What are our immediate next actions? Who will be responsible? </a:t>
            </a:r>
            <a:br>
              <a:rPr lang="en" sz="1600"/>
            </a:br>
            <a:r>
              <a:rPr lang="en" sz="1600"/>
              <a:t>By when?</a:t>
            </a:r>
            <a:endParaRPr sz="1600"/>
          </a:p>
        </p:txBody>
      </p:sp>
      <p:pic>
        <p:nvPicPr>
          <p:cNvPr id="180" name="Google Shape;18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by West Virginia GEAR UP • wvgearup.org</a:t>
            </a:r>
            <a:endParaRPr/>
          </a:p>
        </p:txBody>
      </p:sp>
      <p:pic>
        <p:nvPicPr>
          <p:cNvPr id="186" name="Google Shape;18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113" y="1475125"/>
            <a:ext cx="6579774" cy="219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699675" y="1500250"/>
            <a:ext cx="5906100" cy="31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This </a:t>
            </a:r>
            <a:r>
              <a:rPr lang="en" sz="2300">
                <a:solidFill>
                  <a:schemeClr val="dk1"/>
                </a:solidFill>
              </a:rPr>
              <a:t>guide is designed to facilitate a two-part discussion. Be sure to schedule ample time between parts one and two so that participants can do independent reading and research.</a:t>
            </a:r>
            <a:endParaRPr sz="2300"/>
          </a:p>
        </p:txBody>
      </p:sp>
      <p:sp>
        <p:nvSpPr>
          <p:cNvPr id="64" name="Google Shape;64;p14"/>
          <p:cNvSpPr txBox="1"/>
          <p:nvPr/>
        </p:nvSpPr>
        <p:spPr>
          <a:xfrm>
            <a:off x="336300" y="4519775"/>
            <a:ext cx="8471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This slide is intended primarily for the discussion leader. You may want to </a:t>
            </a:r>
            <a:r>
              <a:rPr lang="en" sz="1100">
                <a:highlight>
                  <a:srgbClr val="FFFF00"/>
                </a:highlight>
                <a:latin typeface="Roboto Light"/>
                <a:ea typeface="Roboto Light"/>
                <a:cs typeface="Roboto Light"/>
                <a:sym typeface="Roboto Light"/>
              </a:rPr>
              <a:t>delete</a:t>
            </a: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 this slide before presenting to the discussion group. 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This Discussion Guide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1072975" y="1161975"/>
            <a:ext cx="660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Part 1: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this slide deck to present a basic overview of the issue for discussion. 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 a team or group, work through the discussion questions provided in the deck. If you have a large group, you may want to utilize break</a:t>
            </a:r>
            <a:r>
              <a:rPr lang="en"/>
              <a:t>out groups.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200"/>
              </a:spcAft>
              <a:buSzPts val="1800"/>
              <a:buAutoNum type="arabicPeriod"/>
            </a:pPr>
            <a:r>
              <a:rPr lang="en"/>
              <a:t>Review the homework assignments participants should complete prior to attending the meeting for Part 2.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36300" y="4519775"/>
            <a:ext cx="8471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This slide is intended primarily for the discussion leader. You may want to </a:t>
            </a:r>
            <a:r>
              <a:rPr lang="en" sz="1100">
                <a:highlight>
                  <a:srgbClr val="FFFF00"/>
                </a:highlight>
                <a:latin typeface="Roboto Light"/>
                <a:ea typeface="Roboto Light"/>
                <a:cs typeface="Roboto Light"/>
                <a:sym typeface="Roboto Light"/>
              </a:rPr>
              <a:t>delete</a:t>
            </a: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 this slide before presenting to the discussion group. 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This Discussion Guide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072975" y="1161975"/>
            <a:ext cx="590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Part 2: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Reconvene the group that participated in Part 1 of this discussion.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the Part 2 Discussion Questions to continue exploring this issue and possible solutions.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1200"/>
              </a:spcAft>
              <a:buSzPts val="1800"/>
              <a:buAutoNum type="arabicPeriod"/>
            </a:pPr>
            <a:r>
              <a:rPr lang="en"/>
              <a:t>Identify next steps.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336300" y="4519775"/>
            <a:ext cx="8471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This slide is intended primarily for the discussion leader. You may want to </a:t>
            </a:r>
            <a:r>
              <a:rPr lang="en" sz="1100">
                <a:highlight>
                  <a:srgbClr val="FFFF00"/>
                </a:highlight>
                <a:latin typeface="Roboto Light"/>
                <a:ea typeface="Roboto Light"/>
                <a:cs typeface="Roboto Light"/>
                <a:sym typeface="Roboto Light"/>
              </a:rPr>
              <a:t>delete</a:t>
            </a:r>
            <a:r>
              <a:rPr lang="en" sz="1100">
                <a:latin typeface="Roboto Light"/>
                <a:ea typeface="Roboto Light"/>
                <a:cs typeface="Roboto Light"/>
                <a:sym typeface="Roboto Light"/>
              </a:rPr>
              <a:t> this slide before presenting to the discussion group. 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Match &amp; Fit</a:t>
            </a:r>
            <a:endParaRPr/>
          </a:p>
        </p:txBody>
      </p:sp>
      <p:sp>
        <p:nvSpPr>
          <p:cNvPr id="85" name="Google Shape;85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Guide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92" name="Google Shape;92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Gain a foundational understanding of this issue.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Explore possible solutions for our community. 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</a:t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976575" y="1594350"/>
            <a:ext cx="177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Match</a:t>
            </a:r>
            <a:endParaRPr sz="3620"/>
          </a:p>
        </p:txBody>
      </p:sp>
      <p:sp>
        <p:nvSpPr>
          <p:cNvPr id="105" name="Google Shape;105;p20"/>
          <p:cNvSpPr txBox="1"/>
          <p:nvPr/>
        </p:nvSpPr>
        <p:spPr>
          <a:xfrm>
            <a:off x="976575" y="2356950"/>
            <a:ext cx="3437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Light"/>
                <a:ea typeface="Roboto Light"/>
                <a:cs typeface="Roboto Light"/>
                <a:sym typeface="Roboto Light"/>
              </a:rPr>
              <a:t>Do the academic offerings of the college or program match the student’s capabilities?</a:t>
            </a:r>
            <a:endParaRPr sz="2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>
            <p:ph type="title"/>
          </p:nvPr>
        </p:nvSpPr>
        <p:spPr>
          <a:xfrm>
            <a:off x="5022275" y="1594350"/>
            <a:ext cx="177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Fit</a:t>
            </a:r>
            <a:endParaRPr sz="3620"/>
          </a:p>
        </p:txBody>
      </p:sp>
      <p:sp>
        <p:nvSpPr>
          <p:cNvPr id="108" name="Google Shape;108;p20"/>
          <p:cNvSpPr txBox="1"/>
          <p:nvPr/>
        </p:nvSpPr>
        <p:spPr>
          <a:xfrm>
            <a:off x="5022275" y="2356950"/>
            <a:ext cx="3437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Light"/>
                <a:ea typeface="Roboto Light"/>
                <a:cs typeface="Roboto Light"/>
                <a:sym typeface="Roboto Light"/>
              </a:rPr>
              <a:t>Does the college or program fit with the student’s interests, personality, and needs?</a:t>
            </a:r>
            <a:endParaRPr sz="2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09" name="Google Shape;109;p20"/>
          <p:cNvCxnSpPr/>
          <p:nvPr/>
        </p:nvCxnSpPr>
        <p:spPr>
          <a:xfrm>
            <a:off x="4576775" y="1427825"/>
            <a:ext cx="0" cy="28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1808100" y="859225"/>
            <a:ext cx="552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/>
              <a:t>What’s the Problem?</a:t>
            </a:r>
            <a:endParaRPr sz="3620"/>
          </a:p>
        </p:txBody>
      </p:sp>
      <p:sp>
        <p:nvSpPr>
          <p:cNvPr id="115" name="Google Shape;115;p21"/>
          <p:cNvSpPr txBox="1"/>
          <p:nvPr/>
        </p:nvSpPr>
        <p:spPr>
          <a:xfrm>
            <a:off x="1808100" y="1547250"/>
            <a:ext cx="6665700" cy="25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Font typeface="Roboto Light"/>
              <a:buAutoNum type="arabicPeriod"/>
            </a:pPr>
            <a:r>
              <a:rPr b="1" lang="en" sz="2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Match:</a:t>
            </a: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en" sz="21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Low-income, first-generation, and minority students often “undermatch” or choose colleges and programs that are less rigorous than they are capable of completing. </a:t>
            </a:r>
            <a:endParaRPr sz="2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Font typeface="Roboto Light"/>
              <a:buAutoNum type="arabicPeriod"/>
            </a:pPr>
            <a:r>
              <a:rPr b="1" lang="en" sz="2100">
                <a:latin typeface="Roboto"/>
                <a:ea typeface="Roboto"/>
                <a:cs typeface="Roboto"/>
                <a:sym typeface="Roboto"/>
              </a:rPr>
              <a:t>Fit:</a:t>
            </a:r>
            <a:r>
              <a:rPr lang="en" sz="2100">
                <a:latin typeface="Roboto Light"/>
                <a:ea typeface="Roboto Light"/>
                <a:cs typeface="Roboto Light"/>
                <a:sym typeface="Roboto Light"/>
              </a:rPr>
              <a:t> Students often make </a:t>
            </a:r>
            <a:r>
              <a:rPr lang="en" sz="2100">
                <a:latin typeface="Roboto Light"/>
                <a:ea typeface="Roboto Light"/>
                <a:cs typeface="Roboto Light"/>
                <a:sym typeface="Roboto Light"/>
              </a:rPr>
              <a:t>college decisions based on unimportant factors like where their friends are going or how fancy the campus fitness center is.</a:t>
            </a:r>
            <a:endParaRPr sz="2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76198"/>
            <a:ext cx="1387975" cy="86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1129950" y="4671675"/>
            <a:ext cx="7862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Source: </a:t>
            </a:r>
            <a:r>
              <a:rPr lang="en" sz="1000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4"/>
              </a:rPr>
              <a:t>https://www.insidehighered.com/admissions/article/2018/04/16/study-finds-undermatching-remains-major-problem-especially-black</a:t>
            </a:r>
            <a:r>
              <a:rPr lang="en" sz="1000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